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331" r:id="rId3"/>
    <p:sldId id="334" r:id="rId4"/>
    <p:sldId id="365" r:id="rId5"/>
    <p:sldId id="366" r:id="rId6"/>
    <p:sldId id="367" r:id="rId7"/>
    <p:sldId id="370" r:id="rId8"/>
    <p:sldId id="369" r:id="rId9"/>
    <p:sldId id="368"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3D2E659F-EA75-44CB-B2A1-19B145D40581}">
          <p14:sldIdLst>
            <p14:sldId id="256"/>
            <p14:sldId id="331"/>
            <p14:sldId id="334"/>
            <p14:sldId id="365"/>
            <p14:sldId id="366"/>
            <p14:sldId id="367"/>
            <p14:sldId id="370"/>
            <p14:sldId id="369"/>
            <p14:sldId id="36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9838"/>
    <a:srgbClr val="C95020"/>
    <a:srgbClr val="00528F"/>
    <a:srgbClr val="2348B0"/>
    <a:srgbClr val="3552B0"/>
    <a:srgbClr val="355897"/>
    <a:srgbClr val="005796"/>
    <a:srgbClr val="0056D4"/>
    <a:srgbClr val="C2003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027" autoAdjust="0"/>
    <p:restoredTop sz="94660" autoAdjust="0"/>
  </p:normalViewPr>
  <p:slideViewPr>
    <p:cSldViewPr snapToGrid="0" snapToObjects="1">
      <p:cViewPr varScale="1">
        <p:scale>
          <a:sx n="74" d="100"/>
          <a:sy n="74" d="100"/>
        </p:scale>
        <p:origin x="1174" y="49"/>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72A9F4-4A62-3C46-A015-54D0A84F1971}" type="datetimeFigureOut">
              <a:rPr lang="en-US" smtClean="0"/>
              <a:t>4/1/2019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A493E2-9FBD-EA47-A93A-843C40A98DD7}" type="slidenum">
              <a:rPr lang="en-US" smtClean="0"/>
              <a:t>‹#›</a:t>
            </a:fld>
            <a:endParaRPr lang="en-US"/>
          </a:p>
        </p:txBody>
      </p:sp>
    </p:spTree>
    <p:extLst>
      <p:ext uri="{BB962C8B-B14F-4D97-AF65-F5344CB8AC3E}">
        <p14:creationId xmlns:p14="http://schemas.microsoft.com/office/powerpoint/2010/main" val="186593298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3" descr="old group2 bw.png"/>
          <p:cNvPicPr>
            <a:picLocks noChangeAspect="1"/>
          </p:cNvPicPr>
          <p:nvPr userDrawn="1"/>
        </p:nvPicPr>
        <p:blipFill>
          <a:blip r:embed="rId2" cstate="email">
            <a:alphaModFix amt="36000"/>
            <a:extLst>
              <a:ext uri="{28A0092B-C50C-407E-A947-70E740481C1C}">
                <a14:useLocalDpi xmlns:a14="http://schemas.microsoft.com/office/drawing/2010/main"/>
              </a:ext>
            </a:extLst>
          </a:blip>
          <a:stretch>
            <a:fillRect/>
          </a:stretch>
        </p:blipFill>
        <p:spPr>
          <a:xfrm>
            <a:off x="0" y="637309"/>
            <a:ext cx="9144000" cy="6220691"/>
          </a:xfrm>
          <a:prstGeom prst="rect">
            <a:avLst/>
          </a:prstGeom>
        </p:spPr>
      </p:pic>
      <p:sp>
        <p:nvSpPr>
          <p:cNvPr id="7" name="Rectangle 6"/>
          <p:cNvSpPr/>
          <p:nvPr userDrawn="1"/>
        </p:nvSpPr>
        <p:spPr>
          <a:xfrm>
            <a:off x="0" y="0"/>
            <a:ext cx="9144000" cy="479778"/>
          </a:xfrm>
          <a:prstGeom prst="rect">
            <a:avLst/>
          </a:prstGeom>
          <a:solidFill>
            <a:srgbClr val="C20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1200233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4BAABC8-0605-4341-9C04-61D8E736481A}" type="datetimeFigureOut">
              <a:rPr lang="en-US" smtClean="0"/>
              <a:t>4/1/2019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8C3E10-B7E1-F54D-9318-B18B1AA3CED1}" type="slidenum">
              <a:rPr lang="en-US" smtClean="0"/>
              <a:t>‹#›</a:t>
            </a:fld>
            <a:endParaRPr lang="en-US"/>
          </a:p>
        </p:txBody>
      </p:sp>
    </p:spTree>
    <p:extLst>
      <p:ext uri="{BB962C8B-B14F-4D97-AF65-F5344CB8AC3E}">
        <p14:creationId xmlns:p14="http://schemas.microsoft.com/office/powerpoint/2010/main" val="3070731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BAABC8-0605-4341-9C04-61D8E736481A}" type="datetimeFigureOut">
              <a:rPr lang="en-US" smtClean="0"/>
              <a:t>4/1/2019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8C3E10-B7E1-F54D-9318-B18B1AA3CED1}" type="slidenum">
              <a:rPr lang="en-US" smtClean="0"/>
              <a:t>‹#›</a:t>
            </a:fld>
            <a:endParaRPr lang="en-US"/>
          </a:p>
        </p:txBody>
      </p:sp>
    </p:spTree>
    <p:extLst>
      <p:ext uri="{BB962C8B-B14F-4D97-AF65-F5344CB8AC3E}">
        <p14:creationId xmlns:p14="http://schemas.microsoft.com/office/powerpoint/2010/main" val="1074463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BAABC8-0605-4341-9C04-61D8E736481A}" type="datetimeFigureOut">
              <a:rPr lang="en-US" smtClean="0"/>
              <a:t>4/1/2019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8C3E10-B7E1-F54D-9318-B18B1AA3CED1}" type="slidenum">
              <a:rPr lang="en-US" smtClean="0"/>
              <a:t>‹#›</a:t>
            </a:fld>
            <a:endParaRPr lang="en-US"/>
          </a:p>
        </p:txBody>
      </p:sp>
    </p:spTree>
    <p:extLst>
      <p:ext uri="{BB962C8B-B14F-4D97-AF65-F5344CB8AC3E}">
        <p14:creationId xmlns:p14="http://schemas.microsoft.com/office/powerpoint/2010/main" val="39196705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BAABC8-0605-4341-9C04-61D8E736481A}" type="datetimeFigureOut">
              <a:rPr lang="en-US" smtClean="0"/>
              <a:t>4/1/2019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8C3E10-B7E1-F54D-9318-B18B1AA3CED1}" type="slidenum">
              <a:rPr lang="en-US" smtClean="0"/>
              <a:t>‹#›</a:t>
            </a:fld>
            <a:endParaRPr lang="en-US"/>
          </a:p>
        </p:txBody>
      </p:sp>
    </p:spTree>
    <p:extLst>
      <p:ext uri="{BB962C8B-B14F-4D97-AF65-F5344CB8AC3E}">
        <p14:creationId xmlns:p14="http://schemas.microsoft.com/office/powerpoint/2010/main" val="37851228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4BAABC8-0605-4341-9C04-61D8E736481A}" type="datetimeFigureOut">
              <a:rPr lang="en-US" smtClean="0"/>
              <a:t>4/1/2019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8C3E10-B7E1-F54D-9318-B18B1AA3CED1}" type="slidenum">
              <a:rPr lang="en-US" smtClean="0"/>
              <a:t>‹#›</a:t>
            </a:fld>
            <a:endParaRPr lang="en-US"/>
          </a:p>
        </p:txBody>
      </p:sp>
    </p:spTree>
    <p:extLst>
      <p:ext uri="{BB962C8B-B14F-4D97-AF65-F5344CB8AC3E}">
        <p14:creationId xmlns:p14="http://schemas.microsoft.com/office/powerpoint/2010/main" val="9707559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4BAABC8-0605-4341-9C04-61D8E736481A}" type="datetimeFigureOut">
              <a:rPr lang="en-US" smtClean="0"/>
              <a:t>4/1/2019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8C3E10-B7E1-F54D-9318-B18B1AA3CED1}" type="slidenum">
              <a:rPr lang="en-US" smtClean="0"/>
              <a:t>‹#›</a:t>
            </a:fld>
            <a:endParaRPr lang="en-US"/>
          </a:p>
        </p:txBody>
      </p:sp>
    </p:spTree>
    <p:extLst>
      <p:ext uri="{BB962C8B-B14F-4D97-AF65-F5344CB8AC3E}">
        <p14:creationId xmlns:p14="http://schemas.microsoft.com/office/powerpoint/2010/main" val="3297022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15570-4618-4BD5-99C7-1EADDC4B3B8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E18B245-D769-4531-A42D-99107A97092A}"/>
              </a:ext>
            </a:extLst>
          </p:cNvPr>
          <p:cNvSpPr>
            <a:spLocks noGrp="1"/>
          </p:cNvSpPr>
          <p:nvPr>
            <p:ph type="dt" sz="half" idx="10"/>
          </p:nvPr>
        </p:nvSpPr>
        <p:spPr/>
        <p:txBody>
          <a:bodyPr/>
          <a:lstStyle/>
          <a:p>
            <a:fld id="{A4BAABC8-0605-4341-9C04-61D8E736481A}" type="datetimeFigureOut">
              <a:rPr lang="en-US" smtClean="0"/>
              <a:t>4/1/2019</a:t>
            </a:fld>
            <a:endParaRPr lang="en-US"/>
          </a:p>
        </p:txBody>
      </p:sp>
      <p:sp>
        <p:nvSpPr>
          <p:cNvPr id="4" name="Footer Placeholder 3">
            <a:extLst>
              <a:ext uri="{FF2B5EF4-FFF2-40B4-BE49-F238E27FC236}">
                <a16:creationId xmlns:a16="http://schemas.microsoft.com/office/drawing/2014/main" id="{B05BF026-2FEF-40AE-9FA3-245E492F1AF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372DBA4-9020-4E0D-A260-61E9ECB07004}"/>
              </a:ext>
            </a:extLst>
          </p:cNvPr>
          <p:cNvSpPr>
            <a:spLocks noGrp="1"/>
          </p:cNvSpPr>
          <p:nvPr>
            <p:ph type="sldNum" sz="quarter" idx="12"/>
          </p:nvPr>
        </p:nvSpPr>
        <p:spPr/>
        <p:txBody>
          <a:bodyPr/>
          <a:lstStyle/>
          <a:p>
            <a:fld id="{008C3E10-B7E1-F54D-9318-B18B1AA3CED1}" type="slidenum">
              <a:rPr lang="en-US" smtClean="0"/>
              <a:t>‹#›</a:t>
            </a:fld>
            <a:endParaRPr lang="en-US"/>
          </a:p>
        </p:txBody>
      </p:sp>
    </p:spTree>
    <p:extLst>
      <p:ext uri="{BB962C8B-B14F-4D97-AF65-F5344CB8AC3E}">
        <p14:creationId xmlns:p14="http://schemas.microsoft.com/office/powerpoint/2010/main" val="2903575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0C04B-BFE0-442D-A40E-B3400FD9F0F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E95FCC-9BA7-4E76-8519-367BED0BFCC1}"/>
              </a:ext>
            </a:extLst>
          </p:cNvPr>
          <p:cNvSpPr>
            <a:spLocks noGrp="1"/>
          </p:cNvSpPr>
          <p:nvPr>
            <p:ph type="dt" sz="half" idx="10"/>
          </p:nvPr>
        </p:nvSpPr>
        <p:spPr/>
        <p:txBody>
          <a:bodyPr/>
          <a:lstStyle/>
          <a:p>
            <a:fld id="{A4BAABC8-0605-4341-9C04-61D8E736481A}" type="datetimeFigureOut">
              <a:rPr lang="en-US" smtClean="0"/>
              <a:t>4/1/2019</a:t>
            </a:fld>
            <a:endParaRPr lang="en-US"/>
          </a:p>
        </p:txBody>
      </p:sp>
      <p:sp>
        <p:nvSpPr>
          <p:cNvPr id="4" name="Footer Placeholder 3">
            <a:extLst>
              <a:ext uri="{FF2B5EF4-FFF2-40B4-BE49-F238E27FC236}">
                <a16:creationId xmlns:a16="http://schemas.microsoft.com/office/drawing/2014/main" id="{E8692B97-09B7-472D-9132-52EA8C472C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444CE92-57C3-426F-BDCB-D0392231EC95}"/>
              </a:ext>
            </a:extLst>
          </p:cNvPr>
          <p:cNvSpPr>
            <a:spLocks noGrp="1"/>
          </p:cNvSpPr>
          <p:nvPr>
            <p:ph type="sldNum" sz="quarter" idx="12"/>
          </p:nvPr>
        </p:nvSpPr>
        <p:spPr/>
        <p:txBody>
          <a:bodyPr/>
          <a:lstStyle/>
          <a:p>
            <a:fld id="{008C3E10-B7E1-F54D-9318-B18B1AA3CED1}" type="slidenum">
              <a:rPr lang="en-US" smtClean="0"/>
              <a:t>‹#›</a:t>
            </a:fld>
            <a:endParaRPr lang="en-US"/>
          </a:p>
        </p:txBody>
      </p:sp>
    </p:spTree>
    <p:extLst>
      <p:ext uri="{BB962C8B-B14F-4D97-AF65-F5344CB8AC3E}">
        <p14:creationId xmlns:p14="http://schemas.microsoft.com/office/powerpoint/2010/main" val="637618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rtner title slide">
    <p:spTree>
      <p:nvGrpSpPr>
        <p:cNvPr id="1" name=""/>
        <p:cNvGrpSpPr/>
        <p:nvPr/>
      </p:nvGrpSpPr>
      <p:grpSpPr>
        <a:xfrm>
          <a:off x="0" y="0"/>
          <a:ext cx="0" cy="0"/>
          <a:chOff x="0" y="0"/>
          <a:chExt cx="0" cy="0"/>
        </a:xfrm>
      </p:grpSpPr>
      <p:sp>
        <p:nvSpPr>
          <p:cNvPr id="7" name="Rectangle 6"/>
          <p:cNvSpPr/>
          <p:nvPr userDrawn="1"/>
        </p:nvSpPr>
        <p:spPr>
          <a:xfrm>
            <a:off x="0" y="0"/>
            <a:ext cx="9144000" cy="479778"/>
          </a:xfrm>
          <a:prstGeom prst="rect">
            <a:avLst/>
          </a:prstGeom>
          <a:solidFill>
            <a:srgbClr val="C20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0000"/>
              </a:solidFill>
            </a:endParaRPr>
          </a:p>
        </p:txBody>
      </p:sp>
      <p:sp>
        <p:nvSpPr>
          <p:cNvPr id="8" name="Rectangle 7"/>
          <p:cNvSpPr/>
          <p:nvPr userDrawn="1"/>
        </p:nvSpPr>
        <p:spPr>
          <a:xfrm>
            <a:off x="0" y="2920999"/>
            <a:ext cx="9144000" cy="239889"/>
          </a:xfrm>
          <a:prstGeom prst="rect">
            <a:avLst/>
          </a:prstGeom>
          <a:solidFill>
            <a:srgbClr val="0056D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946193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Rectangle 10"/>
          <p:cNvSpPr/>
          <p:nvPr userDrawn="1"/>
        </p:nvSpPr>
        <p:spPr>
          <a:xfrm>
            <a:off x="0" y="-1"/>
            <a:ext cx="9144000" cy="5406571"/>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lvl1pPr>
              <a:defRPr sz="3600" b="1" i="0">
                <a:solidFill>
                  <a:srgbClr val="0056D4"/>
                </a:solidFill>
                <a:latin typeface="Arial"/>
                <a:cs typeface="Arial"/>
              </a:defRPr>
            </a:lvl1pPr>
          </a:lstStyle>
          <a:p>
            <a:r>
              <a:rPr lang="en-US" dirty="0"/>
              <a:t>Click to edit Master title style</a:t>
            </a:r>
          </a:p>
        </p:txBody>
      </p:sp>
      <p:sp>
        <p:nvSpPr>
          <p:cNvPr id="3" name="Content Placeholder 2"/>
          <p:cNvSpPr>
            <a:spLocks noGrp="1"/>
          </p:cNvSpPr>
          <p:nvPr>
            <p:ph idx="1"/>
          </p:nvPr>
        </p:nvSpPr>
        <p:spPr>
          <a:xfrm>
            <a:off x="457200" y="1600201"/>
            <a:ext cx="8229600" cy="3380013"/>
          </a:xfrm>
          <a:noFill/>
          <a:ln>
            <a:noFill/>
          </a:ln>
        </p:spPr>
        <p:txBody>
          <a:bodyPr>
            <a:normAutofit/>
          </a:bodyPr>
          <a:lstStyle>
            <a:lvl1pPr>
              <a:defRPr sz="2000" b="0" i="0">
                <a:latin typeface="Helvetica Light"/>
                <a:cs typeface="Helvetica Light"/>
              </a:defRPr>
            </a:lvl1pPr>
            <a:lvl2pPr>
              <a:defRPr sz="2000" b="0" i="0">
                <a:latin typeface="Helvetica Light"/>
                <a:cs typeface="Helvetica Light"/>
              </a:defRPr>
            </a:lvl2pPr>
            <a:lvl3pPr>
              <a:defRPr sz="2000" b="0" i="0">
                <a:latin typeface="Helvetica Light"/>
                <a:cs typeface="Helvetica Light"/>
              </a:defRPr>
            </a:lvl3pPr>
            <a:lvl4pPr>
              <a:defRPr sz="2000" b="0" i="0">
                <a:latin typeface="Helvetica Light"/>
                <a:cs typeface="Helvetica Light"/>
              </a:defRPr>
            </a:lvl4pPr>
            <a:lvl5pPr>
              <a:defRPr sz="2000" b="0" i="0">
                <a:latin typeface="Helvetica Light"/>
                <a:cs typeface="Helvetica Ligh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8" name="Straight Connector 7"/>
          <p:cNvCxnSpPr/>
          <p:nvPr userDrawn="1"/>
        </p:nvCxnSpPr>
        <p:spPr>
          <a:xfrm>
            <a:off x="0" y="5486401"/>
            <a:ext cx="9144000" cy="0"/>
          </a:xfrm>
          <a:prstGeom prst="line">
            <a:avLst/>
          </a:prstGeom>
          <a:ln>
            <a:solidFill>
              <a:srgbClr val="0056D4"/>
            </a:solidFill>
          </a:ln>
        </p:spPr>
        <p:style>
          <a:lnRef idx="1">
            <a:schemeClr val="dk1"/>
          </a:lnRef>
          <a:fillRef idx="0">
            <a:schemeClr val="dk1"/>
          </a:fillRef>
          <a:effectRef idx="0">
            <a:schemeClr val="dk1"/>
          </a:effectRef>
          <a:fontRef idx="minor">
            <a:schemeClr val="tx1"/>
          </a:fontRef>
        </p:style>
      </p:cxnSp>
      <p:pic>
        <p:nvPicPr>
          <p:cNvPr id="10" name="Picture 9" descr="ssai-logo HORIZONTAL.ai"/>
          <p:cNvPicPr>
            <a:picLocks noChangeAspect="1"/>
          </p:cNvPicPr>
          <p:nvPr userDrawn="1"/>
        </p:nvPicPr>
        <p:blipFill rotWithShape="1">
          <a:blip r:embed="rId2" cstate="email">
            <a:extLst>
              <a:ext uri="{28A0092B-C50C-407E-A947-70E740481C1C}">
                <a14:useLocalDpi xmlns:a14="http://schemas.microsoft.com/office/drawing/2010/main"/>
              </a:ext>
            </a:extLst>
          </a:blip>
          <a:srcRect l="3816" t="51852" r="33937" b="18210"/>
          <a:stretch/>
        </p:blipFill>
        <p:spPr>
          <a:xfrm>
            <a:off x="6477697" y="5672668"/>
            <a:ext cx="2460393" cy="914400"/>
          </a:xfrm>
          <a:prstGeom prst="rect">
            <a:avLst/>
          </a:prstGeom>
        </p:spPr>
      </p:pic>
    </p:spTree>
    <p:extLst>
      <p:ext uri="{BB962C8B-B14F-4D97-AF65-F5344CB8AC3E}">
        <p14:creationId xmlns:p14="http://schemas.microsoft.com/office/powerpoint/2010/main" val="3663271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4" name="Picture 3" descr="group of people.jp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203201"/>
            <a:ext cx="9144000" cy="5600701"/>
          </a:xfrm>
          <a:prstGeom prst="rect">
            <a:avLst/>
          </a:prstGeom>
        </p:spPr>
      </p:pic>
      <p:sp>
        <p:nvSpPr>
          <p:cNvPr id="2" name="Title 1"/>
          <p:cNvSpPr>
            <a:spLocks noGrp="1"/>
          </p:cNvSpPr>
          <p:nvPr>
            <p:ph type="title"/>
          </p:nvPr>
        </p:nvSpPr>
        <p:spPr/>
        <p:txBody>
          <a:bodyPr>
            <a:normAutofit/>
          </a:bodyPr>
          <a:lstStyle>
            <a:lvl1pPr>
              <a:defRPr sz="3600" b="1" i="0">
                <a:solidFill>
                  <a:schemeClr val="bg1"/>
                </a:solidFill>
                <a:latin typeface="Univers LT Std 65 Bold"/>
                <a:cs typeface="Univers LT Std 65 Bold"/>
              </a:defRPr>
            </a:lvl1pPr>
          </a:lstStyle>
          <a:p>
            <a:r>
              <a:rPr lang="en-US" dirty="0"/>
              <a:t>Click to edit Master title style</a:t>
            </a:r>
          </a:p>
        </p:txBody>
      </p:sp>
      <p:sp>
        <p:nvSpPr>
          <p:cNvPr id="3" name="Content Placeholder 2"/>
          <p:cNvSpPr>
            <a:spLocks noGrp="1"/>
          </p:cNvSpPr>
          <p:nvPr>
            <p:ph idx="1"/>
          </p:nvPr>
        </p:nvSpPr>
        <p:spPr>
          <a:xfrm>
            <a:off x="457200" y="1600201"/>
            <a:ext cx="8229600" cy="3452585"/>
          </a:xfrm>
          <a:noFill/>
          <a:ln>
            <a:noFill/>
          </a:ln>
        </p:spPr>
        <p:txBody>
          <a:bodyPr>
            <a:normAutofit/>
          </a:bodyPr>
          <a:lstStyle>
            <a:lvl1pPr>
              <a:defRPr sz="2400" b="0" i="0">
                <a:solidFill>
                  <a:schemeClr val="bg1"/>
                </a:solidFill>
                <a:latin typeface="Helvetica"/>
                <a:cs typeface="Helvetica"/>
              </a:defRPr>
            </a:lvl1pPr>
            <a:lvl2pPr>
              <a:defRPr sz="2400" b="0" i="0">
                <a:solidFill>
                  <a:schemeClr val="bg1"/>
                </a:solidFill>
                <a:latin typeface="Helvetica"/>
                <a:cs typeface="Helvetica"/>
              </a:defRPr>
            </a:lvl2pPr>
            <a:lvl3pPr>
              <a:defRPr sz="2400" b="0" i="0">
                <a:solidFill>
                  <a:schemeClr val="bg1"/>
                </a:solidFill>
                <a:latin typeface="Helvetica"/>
                <a:cs typeface="Helvetica"/>
              </a:defRPr>
            </a:lvl3pPr>
            <a:lvl4pPr>
              <a:defRPr sz="2400" b="0" i="0">
                <a:solidFill>
                  <a:schemeClr val="bg1"/>
                </a:solidFill>
                <a:latin typeface="Helvetica"/>
                <a:cs typeface="Helvetica"/>
              </a:defRPr>
            </a:lvl4pPr>
            <a:lvl5pPr>
              <a:defRPr sz="2400" b="0" i="0">
                <a:solidFill>
                  <a:schemeClr val="bg1"/>
                </a:solidFill>
                <a:latin typeface="Helvetica"/>
                <a:cs typeface="Helvetica"/>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8" name="Straight Connector 7"/>
          <p:cNvCxnSpPr/>
          <p:nvPr userDrawn="1"/>
        </p:nvCxnSpPr>
        <p:spPr>
          <a:xfrm>
            <a:off x="0" y="5486401"/>
            <a:ext cx="9144000" cy="0"/>
          </a:xfrm>
          <a:prstGeom prst="line">
            <a:avLst/>
          </a:prstGeom>
          <a:ln>
            <a:solidFill>
              <a:srgbClr val="0056D4"/>
            </a:solidFill>
          </a:ln>
        </p:spPr>
        <p:style>
          <a:lnRef idx="1">
            <a:schemeClr val="dk1"/>
          </a:lnRef>
          <a:fillRef idx="0">
            <a:schemeClr val="dk1"/>
          </a:fillRef>
          <a:effectRef idx="0">
            <a:schemeClr val="dk1"/>
          </a:effectRef>
          <a:fontRef idx="minor">
            <a:schemeClr val="tx1"/>
          </a:fontRef>
        </p:style>
      </p:cxnSp>
      <p:pic>
        <p:nvPicPr>
          <p:cNvPr id="10" name="Picture 9" descr="ssai-logo HORIZONTAL.ai"/>
          <p:cNvPicPr>
            <a:picLocks noChangeAspect="1"/>
          </p:cNvPicPr>
          <p:nvPr userDrawn="1"/>
        </p:nvPicPr>
        <p:blipFill rotWithShape="1">
          <a:blip r:embed="rId3" cstate="email">
            <a:extLst>
              <a:ext uri="{28A0092B-C50C-407E-A947-70E740481C1C}">
                <a14:useLocalDpi xmlns:a14="http://schemas.microsoft.com/office/drawing/2010/main"/>
              </a:ext>
            </a:extLst>
          </a:blip>
          <a:srcRect l="3816" t="51852" r="33937" b="18210"/>
          <a:stretch/>
        </p:blipFill>
        <p:spPr>
          <a:xfrm>
            <a:off x="6477697" y="5672668"/>
            <a:ext cx="2460393" cy="914400"/>
          </a:xfrm>
          <a:prstGeom prst="rect">
            <a:avLst/>
          </a:prstGeom>
        </p:spPr>
      </p:pic>
    </p:spTree>
    <p:extLst>
      <p:ext uri="{BB962C8B-B14F-4D97-AF65-F5344CB8AC3E}">
        <p14:creationId xmlns:p14="http://schemas.microsoft.com/office/powerpoint/2010/main" val="1036931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b="1" i="0">
                <a:solidFill>
                  <a:srgbClr val="0056D4"/>
                </a:solidFill>
                <a:latin typeface="Arial"/>
                <a:cs typeface="Arial"/>
              </a:defRPr>
            </a:lvl1pPr>
          </a:lstStyle>
          <a:p>
            <a:r>
              <a:rPr lang="en-US" dirty="0"/>
              <a:t>Click to edit Master title style</a:t>
            </a:r>
          </a:p>
        </p:txBody>
      </p:sp>
      <p:sp>
        <p:nvSpPr>
          <p:cNvPr id="3" name="Content Placeholder 2"/>
          <p:cNvSpPr>
            <a:spLocks noGrp="1"/>
          </p:cNvSpPr>
          <p:nvPr>
            <p:ph idx="1"/>
          </p:nvPr>
        </p:nvSpPr>
        <p:spPr>
          <a:xfrm>
            <a:off x="457200" y="1600201"/>
            <a:ext cx="8229600" cy="3886200"/>
          </a:xfrm>
          <a:noFill/>
          <a:ln>
            <a:noFill/>
          </a:ln>
        </p:spPr>
        <p:txBody>
          <a:bodyPr>
            <a:normAutofit/>
          </a:bodyPr>
          <a:lstStyle>
            <a:lvl1pPr>
              <a:defRPr sz="2000" b="0" i="0">
                <a:solidFill>
                  <a:schemeClr val="tx1"/>
                </a:solidFill>
                <a:effectLst/>
                <a:latin typeface="Helvetica Light"/>
                <a:cs typeface="Helvetica Light"/>
              </a:defRPr>
            </a:lvl1pPr>
            <a:lvl2pPr>
              <a:defRPr sz="2000" b="0" i="0">
                <a:solidFill>
                  <a:schemeClr val="tx1"/>
                </a:solidFill>
                <a:effectLst/>
                <a:latin typeface="Helvetica Light"/>
                <a:cs typeface="Helvetica Light"/>
              </a:defRPr>
            </a:lvl2pPr>
            <a:lvl3pPr>
              <a:defRPr sz="2000" b="0" i="0">
                <a:solidFill>
                  <a:schemeClr val="tx1"/>
                </a:solidFill>
                <a:effectLst/>
                <a:latin typeface="Helvetica Light"/>
                <a:cs typeface="Helvetica Light"/>
              </a:defRPr>
            </a:lvl3pPr>
            <a:lvl4pPr>
              <a:defRPr sz="2000" b="0" i="0">
                <a:solidFill>
                  <a:schemeClr val="tx1"/>
                </a:solidFill>
                <a:effectLst/>
                <a:latin typeface="Helvetica Light"/>
                <a:cs typeface="Helvetica Light"/>
              </a:defRPr>
            </a:lvl4pPr>
            <a:lvl5pPr>
              <a:defRPr sz="2000" b="0" i="0">
                <a:solidFill>
                  <a:schemeClr val="tx1"/>
                </a:solidFill>
                <a:effectLst/>
                <a:latin typeface="Helvetica Light"/>
                <a:cs typeface="Helvetica Ligh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descr="ssai-logo HORIZONTAL.ai"/>
          <p:cNvPicPr>
            <a:picLocks noChangeAspect="1"/>
          </p:cNvPicPr>
          <p:nvPr userDrawn="1"/>
        </p:nvPicPr>
        <p:blipFill rotWithShape="1">
          <a:blip r:embed="rId2" cstate="email">
            <a:extLst>
              <a:ext uri="{28A0092B-C50C-407E-A947-70E740481C1C}">
                <a14:useLocalDpi xmlns:a14="http://schemas.microsoft.com/office/drawing/2010/main"/>
              </a:ext>
            </a:extLst>
          </a:blip>
          <a:srcRect l="3816" t="51852" r="33937" b="18210"/>
          <a:stretch/>
        </p:blipFill>
        <p:spPr>
          <a:xfrm>
            <a:off x="6683607" y="5840308"/>
            <a:ext cx="2460393" cy="914400"/>
          </a:xfrm>
          <a:prstGeom prst="rect">
            <a:avLst/>
          </a:prstGeom>
        </p:spPr>
      </p:pic>
    </p:spTree>
    <p:extLst>
      <p:ext uri="{BB962C8B-B14F-4D97-AF65-F5344CB8AC3E}">
        <p14:creationId xmlns:p14="http://schemas.microsoft.com/office/powerpoint/2010/main" val="1211151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BAABC8-0605-4341-9C04-61D8E736481A}" type="datetimeFigureOut">
              <a:rPr lang="en-US" smtClean="0"/>
              <a:t>4/1/2019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8C3E10-B7E1-F54D-9318-B18B1AA3CED1}" type="slidenum">
              <a:rPr lang="en-US" smtClean="0"/>
              <a:t>‹#›</a:t>
            </a:fld>
            <a:endParaRPr lang="en-US"/>
          </a:p>
        </p:txBody>
      </p:sp>
    </p:spTree>
    <p:extLst>
      <p:ext uri="{BB962C8B-B14F-4D97-AF65-F5344CB8AC3E}">
        <p14:creationId xmlns:p14="http://schemas.microsoft.com/office/powerpoint/2010/main" val="169436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4BAABC8-0605-4341-9C04-61D8E736481A}" type="datetimeFigureOut">
              <a:rPr lang="en-US" smtClean="0"/>
              <a:t>4/1/2019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8C3E10-B7E1-F54D-9318-B18B1AA3CED1}" type="slidenum">
              <a:rPr lang="en-US" smtClean="0"/>
              <a:t>‹#›</a:t>
            </a:fld>
            <a:endParaRPr lang="en-US"/>
          </a:p>
        </p:txBody>
      </p:sp>
    </p:spTree>
    <p:extLst>
      <p:ext uri="{BB962C8B-B14F-4D97-AF65-F5344CB8AC3E}">
        <p14:creationId xmlns:p14="http://schemas.microsoft.com/office/powerpoint/2010/main" val="2389097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4BAABC8-0605-4341-9C04-61D8E736481A}" type="datetimeFigureOut">
              <a:rPr lang="en-US" smtClean="0"/>
              <a:t>4/1/2019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8C3E10-B7E1-F54D-9318-B18B1AA3CED1}" type="slidenum">
              <a:rPr lang="en-US" smtClean="0"/>
              <a:t>‹#›</a:t>
            </a:fld>
            <a:endParaRPr lang="en-US"/>
          </a:p>
        </p:txBody>
      </p:sp>
    </p:spTree>
    <p:extLst>
      <p:ext uri="{BB962C8B-B14F-4D97-AF65-F5344CB8AC3E}">
        <p14:creationId xmlns:p14="http://schemas.microsoft.com/office/powerpoint/2010/main" val="401594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BAABC8-0605-4341-9C04-61D8E736481A}" type="datetimeFigureOut">
              <a:rPr lang="en-US" smtClean="0"/>
              <a:t>4/1/2019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8C3E10-B7E1-F54D-9318-B18B1AA3CED1}" type="slidenum">
              <a:rPr lang="en-US" smtClean="0"/>
              <a:t>‹#›</a:t>
            </a:fld>
            <a:endParaRPr lang="en-US"/>
          </a:p>
        </p:txBody>
      </p:sp>
    </p:spTree>
    <p:extLst>
      <p:ext uri="{BB962C8B-B14F-4D97-AF65-F5344CB8AC3E}">
        <p14:creationId xmlns:p14="http://schemas.microsoft.com/office/powerpoint/2010/main" val="2974496678"/>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62" r:id="rId3"/>
    <p:sldLayoutId id="2147483650" r:id="rId4"/>
    <p:sldLayoutId id="2147483661" r:id="rId5"/>
    <p:sldLayoutId id="2147483660" r:id="rId6"/>
    <p:sldLayoutId id="2147483651" r:id="rId7"/>
    <p:sldLayoutId id="2147483652" r:id="rId8"/>
    <p:sldLayoutId id="2147483653" r:id="rId9"/>
    <p:sldLayoutId id="2147483654" r:id="rId10"/>
    <p:sldLayoutId id="2147483655" r:id="rId11"/>
    <p:sldLayoutId id="2147483656" r:id="rId12"/>
    <p:sldLayoutId id="2147483657" r:id="rId13"/>
    <p:sldLayoutId id="2147483658" r:id="rId14"/>
    <p:sldLayoutId id="2147483659" r:id="rId15"/>
    <p:sldLayoutId id="2147483664" r:id="rId16"/>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commons.wikimedia.org/wiki/File:Question_mark_3d.png" TargetMode="External"/><Relationship Id="rId2" Type="http://schemas.openxmlformats.org/officeDocument/2006/relationships/image" Target="../media/image4.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7" name="Content Placeholder 3" descr="ssai-logo HORIZONTAL.ai">
            <a:extLst>
              <a:ext uri="{FF2B5EF4-FFF2-40B4-BE49-F238E27FC236}">
                <a16:creationId xmlns:a16="http://schemas.microsoft.com/office/drawing/2014/main" id="{37B0B656-DA03-487E-A8BA-9005D9639070}"/>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l="3816" t="51852" r="33937" b="18210"/>
          <a:stretch/>
        </p:blipFill>
        <p:spPr>
          <a:xfrm>
            <a:off x="2191752" y="4886860"/>
            <a:ext cx="4760496" cy="1771132"/>
          </a:xfrm>
          <a:prstGeom prst="rect">
            <a:avLst/>
          </a:prstGeom>
        </p:spPr>
      </p:pic>
      <p:sp>
        <p:nvSpPr>
          <p:cNvPr id="4" name="Text Placeholder 5">
            <a:extLst>
              <a:ext uri="{FF2B5EF4-FFF2-40B4-BE49-F238E27FC236}">
                <a16:creationId xmlns:a16="http://schemas.microsoft.com/office/drawing/2014/main" id="{FA112E9E-3D0C-484E-80AE-07E5795DF3D3}"/>
              </a:ext>
            </a:extLst>
          </p:cNvPr>
          <p:cNvSpPr txBox="1">
            <a:spLocks/>
          </p:cNvSpPr>
          <p:nvPr/>
        </p:nvSpPr>
        <p:spPr bwMode="auto">
          <a:xfrm>
            <a:off x="574829" y="380379"/>
            <a:ext cx="7772400" cy="978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marL="0" indent="0" algn="l" rtl="0" eaLnBrk="0" fontAlgn="base" hangingPunct="0">
              <a:spcBef>
                <a:spcPct val="20000"/>
              </a:spcBef>
              <a:spcAft>
                <a:spcPct val="50000"/>
              </a:spcAft>
              <a:buClr>
                <a:srgbClr val="FF0000"/>
              </a:buClr>
              <a:buSzPct val="70000"/>
              <a:buFont typeface="Wingdings" pitchFamily="2" charset="2"/>
              <a:buNone/>
              <a:defRPr sz="2000" b="1">
                <a:solidFill>
                  <a:schemeClr val="tx1"/>
                </a:solidFill>
                <a:effectLst>
                  <a:outerShdw blurRad="38100" dist="38100" dir="2700000" algn="tl">
                    <a:srgbClr val="000000"/>
                  </a:outerShdw>
                </a:effectLst>
                <a:latin typeface="+mn-lt"/>
                <a:ea typeface="+mn-ea"/>
                <a:cs typeface="+mn-cs"/>
              </a:defRPr>
            </a:lvl1pPr>
            <a:lvl2pPr marL="457200" indent="0" algn="l" rtl="0" eaLnBrk="0" fontAlgn="base" hangingPunct="0">
              <a:spcBef>
                <a:spcPct val="20000"/>
              </a:spcBef>
              <a:spcAft>
                <a:spcPct val="30000"/>
              </a:spcAft>
              <a:buClr>
                <a:schemeClr val="folHlink"/>
              </a:buClr>
              <a:buSzPct val="70000"/>
              <a:buFont typeface="Wingdings" pitchFamily="2" charset="2"/>
              <a:buNone/>
              <a:defRPr sz="1800">
                <a:solidFill>
                  <a:schemeClr val="tx1"/>
                </a:solidFill>
                <a:effectLst>
                  <a:outerShdw blurRad="38100" dist="38100" dir="2700000" algn="tl">
                    <a:srgbClr val="000000"/>
                  </a:outerShdw>
                </a:effectLst>
                <a:latin typeface="+mn-lt"/>
              </a:defRPr>
            </a:lvl2pPr>
            <a:lvl3pPr marL="914400" indent="0" algn="l" rtl="0" eaLnBrk="0" fontAlgn="base" hangingPunct="0">
              <a:spcBef>
                <a:spcPct val="20000"/>
              </a:spcBef>
              <a:spcAft>
                <a:spcPct val="0"/>
              </a:spcAft>
              <a:buClr>
                <a:schemeClr val="tx2"/>
              </a:buClr>
              <a:buSzPct val="70000"/>
              <a:buFont typeface="Wingdings" pitchFamily="2" charset="2"/>
              <a:buNone/>
              <a:defRPr sz="1600">
                <a:solidFill>
                  <a:schemeClr val="tx1"/>
                </a:solidFill>
                <a:effectLst>
                  <a:outerShdw blurRad="38100" dist="38100" dir="2700000" algn="tl">
                    <a:srgbClr val="000000"/>
                  </a:outerShdw>
                </a:effectLst>
                <a:latin typeface="+mn-lt"/>
              </a:defRPr>
            </a:lvl3pPr>
            <a:lvl4pPr marL="1371600" indent="0" algn="l" rtl="0" eaLnBrk="0" fontAlgn="base" hangingPunct="0">
              <a:spcBef>
                <a:spcPct val="20000"/>
              </a:spcBef>
              <a:spcAft>
                <a:spcPct val="0"/>
              </a:spcAft>
              <a:buClr>
                <a:schemeClr val="accent2"/>
              </a:buClr>
              <a:buSzPct val="70000"/>
              <a:buFont typeface="Wingdings" pitchFamily="2" charset="2"/>
              <a:buNone/>
              <a:defRPr sz="1400">
                <a:solidFill>
                  <a:schemeClr val="tx1"/>
                </a:solidFill>
                <a:effectLst>
                  <a:outerShdw blurRad="38100" dist="38100" dir="2700000" algn="tl">
                    <a:srgbClr val="000000"/>
                  </a:outerShdw>
                </a:effectLst>
                <a:latin typeface="+mn-lt"/>
              </a:defRPr>
            </a:lvl4pPr>
            <a:lvl5pPr marL="1828800" indent="0" algn="l" rtl="0" eaLnBrk="0" fontAlgn="base" hangingPunct="0">
              <a:spcBef>
                <a:spcPct val="20000"/>
              </a:spcBef>
              <a:spcAft>
                <a:spcPct val="0"/>
              </a:spcAft>
              <a:buClr>
                <a:schemeClr val="hlink"/>
              </a:buClr>
              <a:buSzPct val="70000"/>
              <a:buFont typeface="Wingdings" pitchFamily="2" charset="2"/>
              <a:buNone/>
              <a:defRPr sz="1400">
                <a:solidFill>
                  <a:schemeClr val="tx1"/>
                </a:solidFill>
                <a:effectLst>
                  <a:outerShdw blurRad="38100" dist="38100" dir="2700000" algn="tl">
                    <a:srgbClr val="000000"/>
                  </a:outerShdw>
                </a:effectLst>
                <a:latin typeface="+mn-lt"/>
              </a:defRPr>
            </a:lvl5pPr>
            <a:lvl6pPr marL="2286000" indent="0" algn="l" rtl="0" fontAlgn="base">
              <a:spcBef>
                <a:spcPct val="20000"/>
              </a:spcBef>
              <a:spcAft>
                <a:spcPct val="0"/>
              </a:spcAft>
              <a:buClr>
                <a:schemeClr val="hlink"/>
              </a:buClr>
              <a:buSzPct val="70000"/>
              <a:buFont typeface="Wingdings" pitchFamily="2" charset="2"/>
              <a:buNone/>
              <a:defRPr sz="1400">
                <a:solidFill>
                  <a:schemeClr val="tx1"/>
                </a:solidFill>
                <a:effectLst>
                  <a:outerShdw blurRad="38100" dist="38100" dir="2700000" algn="tl">
                    <a:srgbClr val="000000"/>
                  </a:outerShdw>
                </a:effectLst>
                <a:latin typeface="+mn-lt"/>
              </a:defRPr>
            </a:lvl6pPr>
            <a:lvl7pPr marL="2743200" indent="0" algn="l" rtl="0" fontAlgn="base">
              <a:spcBef>
                <a:spcPct val="20000"/>
              </a:spcBef>
              <a:spcAft>
                <a:spcPct val="0"/>
              </a:spcAft>
              <a:buClr>
                <a:schemeClr val="hlink"/>
              </a:buClr>
              <a:buSzPct val="70000"/>
              <a:buFont typeface="Wingdings" pitchFamily="2" charset="2"/>
              <a:buNone/>
              <a:defRPr sz="1400">
                <a:solidFill>
                  <a:schemeClr val="tx1"/>
                </a:solidFill>
                <a:effectLst>
                  <a:outerShdw blurRad="38100" dist="38100" dir="2700000" algn="tl">
                    <a:srgbClr val="000000"/>
                  </a:outerShdw>
                </a:effectLst>
                <a:latin typeface="+mn-lt"/>
              </a:defRPr>
            </a:lvl7pPr>
            <a:lvl8pPr marL="3200400" indent="0" algn="l" rtl="0" fontAlgn="base">
              <a:spcBef>
                <a:spcPct val="20000"/>
              </a:spcBef>
              <a:spcAft>
                <a:spcPct val="0"/>
              </a:spcAft>
              <a:buClr>
                <a:schemeClr val="hlink"/>
              </a:buClr>
              <a:buSzPct val="70000"/>
              <a:buFont typeface="Wingdings" pitchFamily="2" charset="2"/>
              <a:buNone/>
              <a:defRPr sz="1400">
                <a:solidFill>
                  <a:schemeClr val="tx1"/>
                </a:solidFill>
                <a:effectLst>
                  <a:outerShdw blurRad="38100" dist="38100" dir="2700000" algn="tl">
                    <a:srgbClr val="000000"/>
                  </a:outerShdw>
                </a:effectLst>
                <a:latin typeface="+mn-lt"/>
              </a:defRPr>
            </a:lvl8pPr>
            <a:lvl9pPr marL="3657600" indent="0" algn="l" rtl="0" fontAlgn="base">
              <a:spcBef>
                <a:spcPct val="20000"/>
              </a:spcBef>
              <a:spcAft>
                <a:spcPct val="0"/>
              </a:spcAft>
              <a:buClr>
                <a:schemeClr val="hlink"/>
              </a:buClr>
              <a:buSzPct val="70000"/>
              <a:buFont typeface="Wingdings" pitchFamily="2" charset="2"/>
              <a:buNone/>
              <a:defRPr sz="1400">
                <a:solidFill>
                  <a:schemeClr val="tx1"/>
                </a:solidFill>
                <a:effectLst>
                  <a:outerShdw blurRad="38100" dist="38100" dir="2700000" algn="tl">
                    <a:srgbClr val="000000"/>
                  </a:outerShdw>
                </a:effectLst>
                <a:latin typeface="+mn-lt"/>
              </a:defRPr>
            </a:lvl9pPr>
          </a:lstStyle>
          <a:p>
            <a:pPr marL="0" marR="0" lvl="0" indent="0" algn="ctr" defTabSz="914400" rtl="0" eaLnBrk="0" fontAlgn="base" latinLnBrk="0" hangingPunct="0">
              <a:lnSpc>
                <a:spcPct val="100000"/>
              </a:lnSpc>
              <a:spcBef>
                <a:spcPct val="20000"/>
              </a:spcBef>
              <a:spcAft>
                <a:spcPct val="50000"/>
              </a:spcAft>
              <a:buClr>
                <a:srgbClr val="FF0000"/>
              </a:buClr>
              <a:buSzPct val="70000"/>
              <a:buFont typeface="Wingdings" pitchFamily="2" charset="2"/>
              <a:buNone/>
              <a:tabLst/>
              <a:defRPr/>
            </a:pPr>
            <a:endParaRPr kumimoji="0" lang="en-US" sz="4800" b="1" i="0" u="none" strike="noStrike" kern="0" cap="none" spc="0" normalizeH="0" baseline="0" noProof="0" dirty="0">
              <a:ln>
                <a:noFill/>
              </a:ln>
              <a:solidFill>
                <a:srgbClr val="000514"/>
              </a:solidFill>
              <a:effectLst/>
              <a:uLnTx/>
              <a:uFillTx/>
              <a:latin typeface="Garamond"/>
              <a:ea typeface="+mn-ea"/>
              <a:cs typeface="+mn-cs"/>
            </a:endParaRPr>
          </a:p>
        </p:txBody>
      </p:sp>
      <p:sp>
        <p:nvSpPr>
          <p:cNvPr id="5" name="Title 4">
            <a:extLst>
              <a:ext uri="{FF2B5EF4-FFF2-40B4-BE49-F238E27FC236}">
                <a16:creationId xmlns:a16="http://schemas.microsoft.com/office/drawing/2014/main" id="{EBADC4EB-6A4F-4DE7-8B04-1D9B2FBD3C1C}"/>
              </a:ext>
            </a:extLst>
          </p:cNvPr>
          <p:cNvSpPr txBox="1">
            <a:spLocks/>
          </p:cNvSpPr>
          <p:nvPr/>
        </p:nvSpPr>
        <p:spPr bwMode="auto">
          <a:xfrm>
            <a:off x="486339" y="1157330"/>
            <a:ext cx="7772400" cy="1771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4000" b="1" cap="all">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marL="0" marR="0" lvl="0" indent="0" algn="ctr" defTabSz="914400" rtl="0" eaLnBrk="0" fontAlgn="base" latinLnBrk="0" hangingPunct="0">
              <a:lnSpc>
                <a:spcPct val="100000"/>
              </a:lnSpc>
              <a:spcBef>
                <a:spcPct val="20000"/>
              </a:spcBef>
              <a:spcAft>
                <a:spcPct val="50000"/>
              </a:spcAft>
              <a:buClr>
                <a:srgbClr val="FF0000"/>
              </a:buClr>
              <a:buSzPct val="70000"/>
              <a:buFontTx/>
              <a:buNone/>
              <a:tabLst/>
              <a:defRPr/>
            </a:pPr>
            <a:r>
              <a:rPr kumimoji="0" lang="en-US" sz="4000" b="1" i="0" u="none" strike="noStrike" kern="0" cap="all" spc="0" normalizeH="0" baseline="0" noProof="0" dirty="0">
                <a:ln>
                  <a:noFill/>
                </a:ln>
                <a:solidFill>
                  <a:srgbClr val="003399"/>
                </a:solidFill>
                <a:effectLst/>
                <a:uLnTx/>
                <a:uFillTx/>
                <a:latin typeface="Garamond"/>
                <a:ea typeface="+mj-lt"/>
                <a:cs typeface="+mj-lt"/>
              </a:rPr>
              <a:t>SCSEP Employer Satisfaction Surveys Webinar</a:t>
            </a:r>
            <a:br>
              <a:rPr kumimoji="0" lang="en-US" sz="4000" b="1" i="0" u="none" strike="noStrike" kern="0" cap="all" spc="0" normalizeH="0" baseline="0" noProof="0" dirty="0">
                <a:ln>
                  <a:noFill/>
                </a:ln>
                <a:solidFill>
                  <a:srgbClr val="003399"/>
                </a:solidFill>
                <a:effectLst/>
                <a:uLnTx/>
                <a:uFillTx/>
                <a:latin typeface="Garamond"/>
                <a:ea typeface="+mj-ea"/>
                <a:cs typeface="+mj-cs"/>
              </a:rPr>
            </a:br>
            <a:br>
              <a:rPr kumimoji="0" lang="en-US" sz="4000" b="1" i="0" u="none" strike="noStrike" kern="0" cap="all" spc="0" normalizeH="0" baseline="0" noProof="0" dirty="0">
                <a:ln>
                  <a:noFill/>
                </a:ln>
                <a:solidFill>
                  <a:srgbClr val="003399"/>
                </a:solidFill>
                <a:effectLst/>
                <a:uLnTx/>
                <a:uFillTx/>
                <a:latin typeface="Garamond"/>
                <a:ea typeface="+mj-ea"/>
                <a:cs typeface="+mj-cs"/>
              </a:rPr>
            </a:br>
            <a:br>
              <a:rPr kumimoji="0" lang="en-US" sz="2800" b="1" i="0" u="none" strike="noStrike" kern="0" cap="all" spc="0" normalizeH="0" baseline="0" noProof="0" dirty="0">
                <a:ln>
                  <a:noFill/>
                </a:ln>
                <a:solidFill>
                  <a:srgbClr val="003399"/>
                </a:solidFill>
                <a:effectLst/>
                <a:uLnTx/>
                <a:uFillTx/>
                <a:latin typeface="Garamond"/>
                <a:ea typeface="+mj-ea"/>
                <a:cs typeface="+mj-cs"/>
              </a:rPr>
            </a:br>
            <a:br>
              <a:rPr kumimoji="0" lang="en-US" sz="2800" b="1" i="0" u="none" strike="noStrike" kern="0" cap="all" spc="0" normalizeH="0" baseline="0" noProof="0" dirty="0">
                <a:ln>
                  <a:noFill/>
                </a:ln>
                <a:solidFill>
                  <a:srgbClr val="003399"/>
                </a:solidFill>
                <a:effectLst/>
                <a:uLnTx/>
                <a:uFillTx/>
                <a:latin typeface="Garamond"/>
                <a:ea typeface="+mj-ea"/>
                <a:cs typeface="+mj-cs"/>
              </a:rPr>
            </a:br>
            <a:br>
              <a:rPr kumimoji="0" lang="en-US" sz="4000" b="1" i="0" u="none" strike="noStrike" kern="0" cap="all" spc="0" normalizeH="0" baseline="0" noProof="0" dirty="0">
                <a:ln>
                  <a:noFill/>
                </a:ln>
                <a:solidFill>
                  <a:srgbClr val="003399"/>
                </a:solidFill>
                <a:effectLst/>
                <a:uLnTx/>
                <a:uFillTx/>
                <a:latin typeface="Garamond"/>
                <a:ea typeface="+mj-ea"/>
                <a:cs typeface="+mj-cs"/>
              </a:rPr>
            </a:br>
            <a:br>
              <a:rPr kumimoji="0" lang="en-US" sz="4000" b="1" i="0" u="none" strike="noStrike" kern="0" cap="all" spc="0" normalizeH="0" baseline="0" noProof="0" dirty="0">
                <a:ln>
                  <a:noFill/>
                </a:ln>
                <a:solidFill>
                  <a:srgbClr val="003399"/>
                </a:solidFill>
                <a:effectLst/>
                <a:uLnTx/>
                <a:uFillTx/>
                <a:latin typeface="Garamond"/>
                <a:ea typeface="+mj-ea"/>
                <a:cs typeface="+mj-cs"/>
              </a:rPr>
            </a:br>
            <a:endParaRPr kumimoji="0" lang="en-US" sz="4000" b="1" i="0" u="none" strike="noStrike" kern="0" cap="all" spc="0" normalizeH="0" baseline="0" noProof="0" dirty="0">
              <a:ln>
                <a:noFill/>
              </a:ln>
              <a:solidFill>
                <a:srgbClr val="003399"/>
              </a:solidFill>
              <a:effectLst>
                <a:outerShdw blurRad="38100" dist="38100" dir="2700000" algn="tl">
                  <a:srgbClr val="000000"/>
                </a:outerShdw>
              </a:effectLst>
              <a:uLnTx/>
              <a:uFillTx/>
              <a:latin typeface="Garamond"/>
              <a:ea typeface="+mj-ea"/>
              <a:cs typeface="+mj-cs"/>
            </a:endParaRPr>
          </a:p>
        </p:txBody>
      </p:sp>
    </p:spTree>
    <p:extLst>
      <p:ext uri="{BB962C8B-B14F-4D97-AF65-F5344CB8AC3E}">
        <p14:creationId xmlns:p14="http://schemas.microsoft.com/office/powerpoint/2010/main" val="3283142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3DA7BC3-B668-41CA-8589-0139FC03F312}"/>
              </a:ext>
            </a:extLst>
          </p:cNvPr>
          <p:cNvSpPr txBox="1"/>
          <p:nvPr/>
        </p:nvSpPr>
        <p:spPr>
          <a:xfrm>
            <a:off x="489811" y="1668027"/>
            <a:ext cx="8164378" cy="3280898"/>
          </a:xfrm>
          <a:prstGeom prst="rect">
            <a:avLst/>
          </a:prstGeom>
          <a:noFill/>
        </p:spPr>
        <p:txBody>
          <a:bodyPr wrap="square" rtlCol="0">
            <a:spAutoFit/>
          </a:bodyPr>
          <a:lstStyle/>
          <a:p>
            <a:pPr marL="457200" lvl="0" indent="-457200" eaLnBrk="0" fontAlgn="base" hangingPunct="0">
              <a:spcBef>
                <a:spcPct val="20000"/>
              </a:spcBef>
              <a:spcAft>
                <a:spcPct val="50000"/>
              </a:spcAft>
              <a:buClr>
                <a:srgbClr val="FF0000"/>
              </a:buClr>
              <a:buSzPct val="70000"/>
              <a:buFont typeface="Arial" panose="020B0604020202020204" pitchFamily="34" charset="0"/>
              <a:buChar char="•"/>
            </a:pPr>
            <a:r>
              <a:rPr lang="en-US" sz="2800" kern="0" dirty="0">
                <a:solidFill>
                  <a:srgbClr val="000514"/>
                </a:solidFill>
                <a:latin typeface="Calibri" panose="020F0502020204030204" pitchFamily="34" charset="0"/>
              </a:rPr>
              <a:t>One of your employers was selected for a survey</a:t>
            </a:r>
          </a:p>
          <a:p>
            <a:pPr marL="457200" lvl="0" indent="-457200" eaLnBrk="0" fontAlgn="base" hangingPunct="0">
              <a:spcBef>
                <a:spcPct val="20000"/>
              </a:spcBef>
              <a:spcAft>
                <a:spcPct val="50000"/>
              </a:spcAft>
              <a:buClr>
                <a:srgbClr val="FF0000"/>
              </a:buClr>
              <a:buSzPct val="70000"/>
              <a:buFont typeface="Arial" panose="020B0604020202020204" pitchFamily="34" charset="0"/>
              <a:buChar char="•"/>
            </a:pPr>
            <a:r>
              <a:rPr lang="en-US" sz="2800" kern="0" dirty="0">
                <a:solidFill>
                  <a:srgbClr val="000514"/>
                </a:solidFill>
                <a:latin typeface="Calibri" panose="020F0502020204030204" pitchFamily="34" charset="0"/>
              </a:rPr>
              <a:t>This webinar will cover what you need to do to get the employer to complete and return the survey to DOL for the performance measures</a:t>
            </a:r>
          </a:p>
          <a:p>
            <a:pPr marL="457200" lvl="0" indent="-457200" eaLnBrk="0" fontAlgn="base" hangingPunct="0">
              <a:spcBef>
                <a:spcPct val="20000"/>
              </a:spcBef>
              <a:spcAft>
                <a:spcPct val="50000"/>
              </a:spcAft>
              <a:buClr>
                <a:srgbClr val="FF0000"/>
              </a:buClr>
              <a:buSzPct val="70000"/>
              <a:buFont typeface="Arial" panose="020B0604020202020204" pitchFamily="34" charset="0"/>
              <a:buChar char="•"/>
            </a:pPr>
            <a:r>
              <a:rPr lang="en-US" sz="2800" kern="0" dirty="0">
                <a:solidFill>
                  <a:srgbClr val="000514"/>
                </a:solidFill>
                <a:latin typeface="Calibri" panose="020F0502020204030204" pitchFamily="34" charset="0"/>
              </a:rPr>
              <a:t>There is no goal for PY18; this is a baseline year so we want to do well</a:t>
            </a:r>
          </a:p>
        </p:txBody>
      </p:sp>
      <p:sp>
        <p:nvSpPr>
          <p:cNvPr id="3" name="Title 1">
            <a:extLst>
              <a:ext uri="{FF2B5EF4-FFF2-40B4-BE49-F238E27FC236}">
                <a16:creationId xmlns:a16="http://schemas.microsoft.com/office/drawing/2014/main" id="{B124EF03-06F4-4812-9D2D-DD459DE93A27}"/>
              </a:ext>
            </a:extLst>
          </p:cNvPr>
          <p:cNvSpPr txBox="1">
            <a:spLocks/>
          </p:cNvSpPr>
          <p:nvPr/>
        </p:nvSpPr>
        <p:spPr bwMode="auto">
          <a:xfrm>
            <a:off x="231112" y="0"/>
            <a:ext cx="8760488"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4800" b="1" i="0" u="none" strike="noStrike" kern="0" cap="none" spc="0" normalizeH="0" baseline="0" noProof="0" dirty="0">
                <a:ln>
                  <a:noFill/>
                </a:ln>
                <a:solidFill>
                  <a:srgbClr val="003399"/>
                </a:solidFill>
                <a:effectLst/>
                <a:uLnTx/>
                <a:uFillTx/>
                <a:latin typeface="Garamond"/>
                <a:ea typeface="+mj-ea"/>
                <a:cs typeface="+mj-cs"/>
              </a:rPr>
              <a:t>Congratulations!</a:t>
            </a:r>
            <a:endParaRPr kumimoji="0" lang="en-US" sz="3600" b="1" i="0" u="none" strike="noStrike" kern="0" cap="none" spc="0" normalizeH="0" baseline="0" noProof="0" dirty="0">
              <a:ln>
                <a:noFill/>
              </a:ln>
              <a:solidFill>
                <a:srgbClr val="003399"/>
              </a:solidFill>
              <a:effectLst>
                <a:outerShdw blurRad="38100" dist="38100" dir="2700000" algn="tl">
                  <a:srgbClr val="000000"/>
                </a:outerShdw>
              </a:effectLst>
              <a:uLnTx/>
              <a:uFillTx/>
              <a:latin typeface="Garamond"/>
              <a:ea typeface="+mj-ea"/>
              <a:cs typeface="+mj-cs"/>
            </a:endParaRPr>
          </a:p>
        </p:txBody>
      </p:sp>
    </p:spTree>
    <p:extLst>
      <p:ext uri="{BB962C8B-B14F-4D97-AF65-F5344CB8AC3E}">
        <p14:creationId xmlns:p14="http://schemas.microsoft.com/office/powerpoint/2010/main" val="4261682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02FDB21-77E1-4EEF-A538-0A940EAC5FE0}"/>
              </a:ext>
            </a:extLst>
          </p:cNvPr>
          <p:cNvSpPr/>
          <p:nvPr/>
        </p:nvSpPr>
        <p:spPr>
          <a:xfrm>
            <a:off x="486297" y="874088"/>
            <a:ext cx="8147563" cy="5355312"/>
          </a:xfrm>
          <a:prstGeom prst="rect">
            <a:avLst/>
          </a:prstGeom>
        </p:spPr>
        <p:txBody>
          <a:bodyPr wrap="square" anchor="t">
            <a:spAutoFit/>
          </a:bodyPr>
          <a:lstStyle/>
          <a:p>
            <a:pPr marL="742950" lvl="1" indent="-285750">
              <a:buFont typeface="Wingdings" panose="05000000000000000000" pitchFamily="2" charset="2"/>
              <a:buChar char="q"/>
            </a:pPr>
            <a:r>
              <a:rPr lang="en-US" dirty="0">
                <a:latin typeface="Calibri" panose="020F0502020204030204" pitchFamily="34" charset="0"/>
              </a:rPr>
              <a:t>We have 100 days from participant UE start date to execute the Employer Survey</a:t>
            </a:r>
          </a:p>
          <a:p>
            <a:pPr marL="914400" lvl="1" indent="-457200">
              <a:buFont typeface="Wingdings" panose="05000000000000000000" pitchFamily="2" charset="2"/>
              <a:buChar char="q"/>
            </a:pPr>
            <a:r>
              <a:rPr lang="en-US" dirty="0">
                <a:latin typeface="Calibri" panose="020F0502020204030204" pitchFamily="34" charset="0"/>
              </a:rPr>
              <a:t>Employer can only be surveyed once every 12 months</a:t>
            </a:r>
          </a:p>
          <a:p>
            <a:pPr marL="914400" lvl="1" indent="-457200">
              <a:buFont typeface="Wingdings" panose="05000000000000000000" pitchFamily="2" charset="2"/>
              <a:buChar char="q"/>
            </a:pPr>
            <a:r>
              <a:rPr lang="en-US" dirty="0">
                <a:latin typeface="Calibri" panose="020F0502020204030204" pitchFamily="34" charset="0"/>
                <a:cs typeface="Calibri" panose="020F0502020204030204" pitchFamily="34" charset="0"/>
              </a:rPr>
              <a:t>Employers must have received substantial services from a SCSEP project – which means the sponsor answered </a:t>
            </a:r>
            <a:r>
              <a:rPr lang="en-US" b="1" dirty="0">
                <a:latin typeface="Calibri" panose="020F0502020204030204" pitchFamily="34" charset="0"/>
                <a:cs typeface="Calibri" panose="020F0502020204030204" pitchFamily="34" charset="0"/>
              </a:rPr>
              <a:t>“Yes” to question #21 </a:t>
            </a:r>
            <a:r>
              <a:rPr lang="en-US" dirty="0">
                <a:latin typeface="Calibri" panose="020F0502020204030204" pitchFamily="34" charset="0"/>
                <a:cs typeface="Calibri" panose="020F0502020204030204" pitchFamily="34" charset="0"/>
              </a:rPr>
              <a:t>on the </a:t>
            </a:r>
            <a:r>
              <a:rPr lang="en-US" i="1" dirty="0">
                <a:latin typeface="Calibri" panose="020F0502020204030204" pitchFamily="34" charset="0"/>
                <a:cs typeface="Calibri" panose="020F0502020204030204" pitchFamily="34" charset="0"/>
              </a:rPr>
              <a:t>SCSEP Unsubsidized Employment Form </a:t>
            </a:r>
            <a:r>
              <a:rPr lang="en-US" dirty="0">
                <a:latin typeface="Calibri" panose="020F0502020204030204" pitchFamily="34" charset="0"/>
                <a:cs typeface="Calibri" panose="020F0502020204030204" pitchFamily="34" charset="0"/>
              </a:rPr>
              <a:t>(“Was the placement the result of a substantial service to the employer by the sub-grantee?”)</a:t>
            </a:r>
          </a:p>
          <a:p>
            <a:pPr marL="914400" lvl="1" indent="-457200">
              <a:buFont typeface="Wingdings" panose="05000000000000000000" pitchFamily="2" charset="2"/>
              <a:buChar char="q"/>
            </a:pPr>
            <a:r>
              <a:rPr lang="en-US" dirty="0">
                <a:latin typeface="Calibri" panose="020F0502020204030204" pitchFamily="34" charset="0"/>
                <a:cs typeface="Calibri" panose="020F0502020204030204" pitchFamily="34" charset="0"/>
              </a:rPr>
              <a:t>Employers must </a:t>
            </a:r>
            <a:r>
              <a:rPr lang="en-US" b="1" dirty="0">
                <a:latin typeface="Calibri" panose="020F0502020204030204" pitchFamily="34" charset="0"/>
                <a:cs typeface="Calibri" panose="020F0502020204030204" pitchFamily="34" charset="0"/>
              </a:rPr>
              <a:t>NOT</a:t>
            </a:r>
            <a:r>
              <a:rPr lang="en-US" dirty="0">
                <a:latin typeface="Calibri" panose="020F0502020204030204" pitchFamily="34" charset="0"/>
                <a:cs typeface="Calibri" panose="020F0502020204030204" pitchFamily="34" charset="0"/>
              </a:rPr>
              <a:t> be host agencies; which means </a:t>
            </a:r>
            <a:r>
              <a:rPr lang="en-US" b="1" dirty="0">
                <a:latin typeface="Calibri" panose="020F0502020204030204" pitchFamily="34" charset="0"/>
                <a:cs typeface="Calibri" panose="020F0502020204030204" pitchFamily="34" charset="0"/>
              </a:rPr>
              <a:t>the sponsor </a:t>
            </a:r>
            <a:r>
              <a:rPr lang="en-US" dirty="0">
                <a:latin typeface="Calibri" panose="020F0502020204030204" pitchFamily="34" charset="0"/>
                <a:cs typeface="Calibri" panose="020F0502020204030204" pitchFamily="34" charset="0"/>
              </a:rPr>
              <a:t>answered</a:t>
            </a:r>
            <a:r>
              <a:rPr lang="en-US" b="1" dirty="0">
                <a:latin typeface="Calibri" panose="020F0502020204030204" pitchFamily="34" charset="0"/>
                <a:cs typeface="Calibri" panose="020F0502020204030204" pitchFamily="34" charset="0"/>
              </a:rPr>
              <a:t> “No” to question #7</a:t>
            </a:r>
            <a:r>
              <a:rPr lang="en-US" dirty="0">
                <a:latin typeface="Calibri" panose="020F0502020204030204" pitchFamily="34" charset="0"/>
                <a:cs typeface="Calibri" panose="020F0502020204030204" pitchFamily="34" charset="0"/>
              </a:rPr>
              <a:t> on the </a:t>
            </a:r>
            <a:r>
              <a:rPr lang="en-US" i="1" dirty="0">
                <a:latin typeface="Calibri" panose="020F0502020204030204" pitchFamily="34" charset="0"/>
                <a:cs typeface="Calibri" panose="020F0502020204030204" pitchFamily="34" charset="0"/>
              </a:rPr>
              <a:t>SCSEP Unsubsidized Employment Form </a:t>
            </a:r>
            <a:r>
              <a:rPr lang="en-US" dirty="0">
                <a:latin typeface="Calibri" panose="020F0502020204030204" pitchFamily="34" charset="0"/>
                <a:cs typeface="Calibri" panose="020F0502020204030204" pitchFamily="34" charset="0"/>
              </a:rPr>
              <a:t>(“Is the employer a host agency?”)</a:t>
            </a:r>
          </a:p>
          <a:p>
            <a:pPr marL="914400" lvl="1" indent="-457200">
              <a:buFont typeface="Wingdings" panose="05000000000000000000" pitchFamily="2" charset="2"/>
              <a:buChar char="q"/>
            </a:pPr>
            <a:r>
              <a:rPr lang="en-US" dirty="0">
                <a:latin typeface="Calibri" panose="020F0502020204030204" pitchFamily="34" charset="0"/>
                <a:cs typeface="Calibri" panose="020F0502020204030204" pitchFamily="34" charset="0"/>
              </a:rPr>
              <a:t>Employers must not have been surveyed within the program year, which means sponsors survey once and continue to enter the same survey number for subsequent placements with that same employer until the next program year.</a:t>
            </a:r>
          </a:p>
          <a:p>
            <a:pPr marL="914400" lvl="1" indent="-457200">
              <a:buFont typeface="Wingdings" panose="05000000000000000000" pitchFamily="2" charset="2"/>
              <a:buChar char="q"/>
            </a:pPr>
            <a:r>
              <a:rPr lang="en-US" dirty="0">
                <a:latin typeface="Calibri" panose="020F0502020204030204" pitchFamily="34" charset="0"/>
                <a:cs typeface="Calibri" panose="020F0502020204030204" pitchFamily="34" charset="0"/>
              </a:rPr>
              <a:t>The employer is not a self-employed participant.</a:t>
            </a:r>
          </a:p>
          <a:p>
            <a:pPr marL="914400" lvl="1" indent="-457200">
              <a:buFont typeface="Wingdings" panose="05000000000000000000" pitchFamily="2" charset="2"/>
              <a:buChar char="q"/>
            </a:pPr>
            <a:endParaRPr lang="en-US" sz="2400" dirty="0">
              <a:latin typeface="Calibri" panose="020F0502020204030204" pitchFamily="34" charset="0"/>
              <a:cs typeface="Calibri" panose="020F0502020204030204" pitchFamily="34" charset="0"/>
            </a:endParaRPr>
          </a:p>
          <a:p>
            <a:pPr lvl="1"/>
            <a:endParaRPr lang="en-US" sz="2400" dirty="0">
              <a:solidFill>
                <a:srgbClr val="000514"/>
              </a:solidFill>
              <a:latin typeface="Calibri" panose="020F0502020204030204" pitchFamily="34" charset="0"/>
              <a:cs typeface="Calibri" panose="020F0502020204030204" pitchFamily="34" charset="0"/>
            </a:endParaRPr>
          </a:p>
          <a:p>
            <a:pPr lvl="1"/>
            <a:endParaRPr lang="en-US" sz="2400" dirty="0">
              <a:solidFill>
                <a:srgbClr val="000514"/>
              </a:solidFill>
              <a:latin typeface="Calibri" panose="020F0502020204030204" pitchFamily="34" charset="0"/>
              <a:cs typeface="Calibri"/>
            </a:endParaRPr>
          </a:p>
        </p:txBody>
      </p:sp>
      <p:sp>
        <p:nvSpPr>
          <p:cNvPr id="3" name="Title 1">
            <a:extLst>
              <a:ext uri="{FF2B5EF4-FFF2-40B4-BE49-F238E27FC236}">
                <a16:creationId xmlns:a16="http://schemas.microsoft.com/office/drawing/2014/main" id="{AAA6CDF3-C4A5-4DC4-9A9D-53C0C0BC8A9B}"/>
              </a:ext>
            </a:extLst>
          </p:cNvPr>
          <p:cNvSpPr txBox="1">
            <a:spLocks/>
          </p:cNvSpPr>
          <p:nvPr/>
        </p:nvSpPr>
        <p:spPr bwMode="auto">
          <a:xfrm>
            <a:off x="232787" y="72201"/>
            <a:ext cx="891121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lang="en-US" sz="6000" kern="0" dirty="0">
              <a:solidFill>
                <a:srgbClr val="003399"/>
              </a:solidFill>
              <a:latin typeface="Garamond"/>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0" cap="none" spc="0" normalizeH="0" baseline="0" noProof="0" dirty="0">
                <a:ln>
                  <a:noFill/>
                </a:ln>
                <a:solidFill>
                  <a:srgbClr val="003399"/>
                </a:solidFill>
                <a:effectLst/>
                <a:uLnTx/>
                <a:uFillTx/>
                <a:latin typeface="Garamond"/>
                <a:ea typeface="+mj-ea"/>
                <a:cs typeface="+mj-cs"/>
              </a:rPr>
              <a:t>Employer Satisfaction Surveys Guidelines</a:t>
            </a:r>
            <a:br>
              <a:rPr kumimoji="0" lang="en-US" sz="6000" b="1" i="0" u="none" strike="noStrike" kern="0" cap="none" spc="0" normalizeH="0" baseline="0" noProof="0" dirty="0">
                <a:ln>
                  <a:noFill/>
                </a:ln>
                <a:solidFill>
                  <a:srgbClr val="003399"/>
                </a:solidFill>
                <a:effectLst/>
                <a:uLnTx/>
                <a:uFillTx/>
                <a:latin typeface="Calibri" panose="020F0502020204030204" pitchFamily="34" charset="0"/>
                <a:ea typeface="+mj-ea"/>
                <a:cs typeface="+mj-cs"/>
              </a:rPr>
            </a:br>
            <a:endParaRPr kumimoji="0" lang="en-US" sz="6000" b="1" i="0" u="none" strike="noStrike" kern="0" cap="none" spc="0" normalizeH="0" baseline="0" noProof="0" dirty="0">
              <a:ln>
                <a:noFill/>
              </a:ln>
              <a:solidFill>
                <a:srgbClr val="003399"/>
              </a:solidFill>
              <a:effectLst/>
              <a:uLnTx/>
              <a:uFillTx/>
              <a:latin typeface="Calibri" panose="020F0502020204030204" pitchFamily="34" charset="0"/>
              <a:ea typeface="+mj-ea"/>
              <a:cs typeface="+mj-cs"/>
            </a:endParaRPr>
          </a:p>
        </p:txBody>
      </p:sp>
    </p:spTree>
    <p:extLst>
      <p:ext uri="{BB962C8B-B14F-4D97-AF65-F5344CB8AC3E}">
        <p14:creationId xmlns:p14="http://schemas.microsoft.com/office/powerpoint/2010/main" val="4040792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2484B-16F2-4C8F-8508-BCAA470DBE4C}"/>
              </a:ext>
            </a:extLst>
          </p:cNvPr>
          <p:cNvSpPr>
            <a:spLocks noGrp="1"/>
          </p:cNvSpPr>
          <p:nvPr>
            <p:ph type="title"/>
          </p:nvPr>
        </p:nvSpPr>
        <p:spPr/>
        <p:txBody>
          <a:bodyPr>
            <a:normAutofit fontScale="90000"/>
          </a:bodyPr>
          <a:lstStyle/>
          <a:p>
            <a:r>
              <a:rPr lang="en-US" dirty="0"/>
              <a:t>When you exit a participant into UE…</a:t>
            </a:r>
          </a:p>
        </p:txBody>
      </p:sp>
      <p:sp>
        <p:nvSpPr>
          <p:cNvPr id="3" name="Content Placeholder 2">
            <a:extLst>
              <a:ext uri="{FF2B5EF4-FFF2-40B4-BE49-F238E27FC236}">
                <a16:creationId xmlns:a16="http://schemas.microsoft.com/office/drawing/2014/main" id="{F84641C5-45CE-479E-A088-CEB12A40C700}"/>
              </a:ext>
            </a:extLst>
          </p:cNvPr>
          <p:cNvSpPr>
            <a:spLocks noGrp="1"/>
          </p:cNvSpPr>
          <p:nvPr>
            <p:ph idx="1"/>
          </p:nvPr>
        </p:nvSpPr>
        <p:spPr/>
        <p:txBody>
          <a:bodyPr>
            <a:normAutofit fontScale="85000" lnSpcReduction="20000"/>
          </a:bodyPr>
          <a:lstStyle/>
          <a:p>
            <a:pPr marL="0" indent="0">
              <a:buNone/>
            </a:pPr>
            <a:r>
              <a:rPr lang="en-US" dirty="0"/>
              <a:t>Be sure to convey this info to the employer at the time of the placement or a day or two thereafter:</a:t>
            </a:r>
          </a:p>
          <a:p>
            <a:endParaRPr lang="en-US" dirty="0"/>
          </a:p>
          <a:p>
            <a:pPr lvl="0"/>
            <a:r>
              <a:rPr lang="en-US" dirty="0"/>
              <a:t>I will be staying in touch to see how the placement is going</a:t>
            </a:r>
          </a:p>
          <a:p>
            <a:pPr lvl="0"/>
            <a:r>
              <a:rPr lang="en-US" dirty="0"/>
              <a:t>I will call you in about x days to arrange a visit (or to touch base with you if a visit is not feasible)</a:t>
            </a:r>
          </a:p>
          <a:p>
            <a:pPr lvl="0"/>
            <a:r>
              <a:rPr lang="en-US" dirty="0"/>
              <a:t>Our program, the Senior Community Service Employment Program (SCSEP) is administered by SSAI. SSAI and us (insert your agency name) are very interested in your evaluation of our services</a:t>
            </a:r>
          </a:p>
          <a:p>
            <a:pPr lvl="0"/>
            <a:r>
              <a:rPr lang="en-US" dirty="0"/>
              <a:t>We will be asking you to complete a short, confidential survey to tell us about your experience with our services </a:t>
            </a:r>
          </a:p>
          <a:p>
            <a:pPr lvl="0"/>
            <a:r>
              <a:rPr lang="en-US" dirty="0"/>
              <a:t>The survey is processed by a third party to ensure the confidentiality of your responses</a:t>
            </a:r>
          </a:p>
          <a:p>
            <a:pPr lvl="0"/>
            <a:r>
              <a:rPr lang="en-US" dirty="0"/>
              <a:t>We will use the summarized survey information to improve our services to our customers, including employers like you</a:t>
            </a:r>
          </a:p>
          <a:p>
            <a:endParaRPr lang="en-US" dirty="0"/>
          </a:p>
        </p:txBody>
      </p:sp>
    </p:spTree>
    <p:extLst>
      <p:ext uri="{BB962C8B-B14F-4D97-AF65-F5344CB8AC3E}">
        <p14:creationId xmlns:p14="http://schemas.microsoft.com/office/powerpoint/2010/main" val="2573003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4CB12F-4E3D-45F6-B2EB-CA27C3C459BA}"/>
              </a:ext>
            </a:extLst>
          </p:cNvPr>
          <p:cNvSpPr>
            <a:spLocks noGrp="1"/>
          </p:cNvSpPr>
          <p:nvPr>
            <p:ph idx="1"/>
          </p:nvPr>
        </p:nvSpPr>
        <p:spPr/>
        <p:txBody>
          <a:bodyPr/>
          <a:lstStyle/>
          <a:p>
            <a:endParaRPr lang="en-US" dirty="0"/>
          </a:p>
          <a:p>
            <a:endParaRPr lang="en-US" dirty="0"/>
          </a:p>
          <a:p>
            <a:pPr marL="0" indent="0" algn="ctr">
              <a:buNone/>
            </a:pPr>
            <a:r>
              <a:rPr lang="en-US" sz="2400" b="1" dirty="0">
                <a:solidFill>
                  <a:schemeClr val="accent2"/>
                </a:solidFill>
                <a:latin typeface="Calibri" panose="020F0502020204030204" pitchFamily="34" charset="0"/>
                <a:cs typeface="Calibri" panose="020F0502020204030204" pitchFamily="34" charset="0"/>
              </a:rPr>
              <a:t>Let’s Review the Pending Employer Survey Report from SPARQ and </a:t>
            </a:r>
          </a:p>
          <a:p>
            <a:pPr marL="0" indent="0" algn="ctr">
              <a:buNone/>
            </a:pPr>
            <a:r>
              <a:rPr lang="en-US" sz="2400" b="1" dirty="0">
                <a:solidFill>
                  <a:schemeClr val="accent2"/>
                </a:solidFill>
                <a:latin typeface="Calibri" panose="020F0502020204030204" pitchFamily="34" charset="0"/>
                <a:cs typeface="Calibri" panose="020F0502020204030204" pitchFamily="34" charset="0"/>
              </a:rPr>
              <a:t>the Customer Satisfaction Survey Center on the SSAI SCSEP Partners’ Page</a:t>
            </a:r>
          </a:p>
        </p:txBody>
      </p:sp>
    </p:spTree>
    <p:extLst>
      <p:ext uri="{BB962C8B-B14F-4D97-AF65-F5344CB8AC3E}">
        <p14:creationId xmlns:p14="http://schemas.microsoft.com/office/powerpoint/2010/main" val="4182260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9DEEF-D627-4BAF-BED8-328C46641B21}"/>
              </a:ext>
            </a:extLst>
          </p:cNvPr>
          <p:cNvSpPr>
            <a:spLocks noGrp="1"/>
          </p:cNvSpPr>
          <p:nvPr>
            <p:ph type="title"/>
          </p:nvPr>
        </p:nvSpPr>
        <p:spPr/>
        <p:txBody>
          <a:bodyPr/>
          <a:lstStyle/>
          <a:p>
            <a:r>
              <a:rPr lang="en-US" dirty="0"/>
              <a:t>Employer Survey Process</a:t>
            </a:r>
          </a:p>
        </p:txBody>
      </p:sp>
      <p:sp>
        <p:nvSpPr>
          <p:cNvPr id="3" name="Content Placeholder 2">
            <a:extLst>
              <a:ext uri="{FF2B5EF4-FFF2-40B4-BE49-F238E27FC236}">
                <a16:creationId xmlns:a16="http://schemas.microsoft.com/office/drawing/2014/main" id="{FDB92EFF-DFFA-4267-A293-B23CEB84B90D}"/>
              </a:ext>
            </a:extLst>
          </p:cNvPr>
          <p:cNvSpPr>
            <a:spLocks noGrp="1"/>
          </p:cNvSpPr>
          <p:nvPr>
            <p:ph idx="1"/>
          </p:nvPr>
        </p:nvSpPr>
        <p:spPr>
          <a:xfrm>
            <a:off x="285750" y="1266825"/>
            <a:ext cx="8610600" cy="4648200"/>
          </a:xfrm>
        </p:spPr>
        <p:txBody>
          <a:bodyPr>
            <a:normAutofit fontScale="92500" lnSpcReduction="20000"/>
          </a:bodyPr>
          <a:lstStyle/>
          <a:p>
            <a:pPr>
              <a:lnSpc>
                <a:spcPct val="60000"/>
              </a:lnSpc>
            </a:pPr>
            <a:endParaRPr lang="en-US" dirty="0"/>
          </a:p>
          <a:p>
            <a:pPr>
              <a:lnSpc>
                <a:spcPct val="60000"/>
              </a:lnSpc>
            </a:pPr>
            <a:r>
              <a:rPr lang="en-US" dirty="0"/>
              <a:t>Watch SSAI’s Employer Survey Process Training Webinar</a:t>
            </a:r>
          </a:p>
          <a:p>
            <a:pPr marL="0" indent="0">
              <a:lnSpc>
                <a:spcPct val="60000"/>
              </a:lnSpc>
              <a:buNone/>
            </a:pPr>
            <a:endParaRPr lang="en-US" dirty="0"/>
          </a:p>
          <a:p>
            <a:pPr>
              <a:lnSpc>
                <a:spcPct val="120000"/>
              </a:lnSpc>
            </a:pPr>
            <a:r>
              <a:rPr lang="en-US" dirty="0"/>
              <a:t>Once you’ve confirmed you’ve reviewed the 15 minute webinar, SSAI will mail you an employer survey so you can hand-deliver locally</a:t>
            </a:r>
          </a:p>
          <a:p>
            <a:pPr marL="0" indent="0">
              <a:lnSpc>
                <a:spcPct val="60000"/>
              </a:lnSpc>
              <a:buNone/>
            </a:pPr>
            <a:endParaRPr lang="en-US" dirty="0"/>
          </a:p>
          <a:p>
            <a:r>
              <a:rPr lang="en-US" dirty="0"/>
              <a:t>Be sure to enter the date you deliver the survey and survey number in SPARQ</a:t>
            </a:r>
          </a:p>
          <a:p>
            <a:pPr marL="0" indent="0">
              <a:buNone/>
            </a:pPr>
            <a:endParaRPr lang="en-US" dirty="0"/>
          </a:p>
          <a:p>
            <a:r>
              <a:rPr lang="en-US" dirty="0"/>
              <a:t>If you do not know the employer well enough, we will mail from HQ and enter the date mailed and survey number in SPARQ</a:t>
            </a:r>
          </a:p>
          <a:p>
            <a:pPr marL="0" indent="0">
              <a:buNone/>
            </a:pPr>
            <a:endParaRPr lang="en-US" dirty="0"/>
          </a:p>
          <a:p>
            <a:r>
              <a:rPr lang="en-US" dirty="0"/>
              <a:t>SSAI HQ staff will check the weekly log DOL sends in to see if any of our survey numbers appear (received)</a:t>
            </a:r>
            <a:endParaRPr lang="en-US" sz="1800" dirty="0"/>
          </a:p>
          <a:p>
            <a:pPr lvl="1"/>
            <a:r>
              <a:rPr lang="en-US" dirty="0"/>
              <a:t>If survey numbers do not appear on the DOL list after 3 weeks, we call the employer and mail a 2</a:t>
            </a:r>
            <a:r>
              <a:rPr lang="en-US" baseline="30000" dirty="0"/>
              <a:t>nd</a:t>
            </a:r>
            <a:r>
              <a:rPr lang="en-US" dirty="0"/>
              <a:t> survey (entirely new tracking number) and we record the number of this survey; we void other survey number</a:t>
            </a:r>
          </a:p>
          <a:p>
            <a:pPr marL="457200" lvl="1" indent="0">
              <a:buNone/>
            </a:pPr>
            <a:endParaRPr lang="en-US" dirty="0"/>
          </a:p>
          <a:p>
            <a:pPr>
              <a:buFont typeface="Arial" panose="020B0604020202020204" pitchFamily="34" charset="0"/>
              <a:buChar char="•"/>
            </a:pPr>
            <a:r>
              <a:rPr lang="en-US" dirty="0"/>
              <a:t>We do not try a 3</a:t>
            </a:r>
            <a:r>
              <a:rPr lang="en-US" baseline="30000" dirty="0"/>
              <a:t>rd</a:t>
            </a:r>
            <a:r>
              <a:rPr lang="en-US" dirty="0"/>
              <a:t> time</a:t>
            </a:r>
            <a:endParaRPr lang="en-US" sz="1800" dirty="0"/>
          </a:p>
          <a:p>
            <a:endParaRPr lang="en-US" dirty="0"/>
          </a:p>
          <a:p>
            <a:pPr marL="0" indent="0">
              <a:buNone/>
            </a:pPr>
            <a:endParaRPr lang="en-US" dirty="0"/>
          </a:p>
        </p:txBody>
      </p:sp>
    </p:spTree>
    <p:extLst>
      <p:ext uri="{BB962C8B-B14F-4D97-AF65-F5344CB8AC3E}">
        <p14:creationId xmlns:p14="http://schemas.microsoft.com/office/powerpoint/2010/main" val="1215459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EEF87-8873-4995-A065-6188D1D898A8}"/>
              </a:ext>
            </a:extLst>
          </p:cNvPr>
          <p:cNvSpPr>
            <a:spLocks noGrp="1"/>
          </p:cNvSpPr>
          <p:nvPr>
            <p:ph type="title"/>
          </p:nvPr>
        </p:nvSpPr>
        <p:spPr/>
        <p:txBody>
          <a:bodyPr>
            <a:normAutofit fontScale="90000"/>
          </a:bodyPr>
          <a:lstStyle/>
          <a:p>
            <a:r>
              <a:rPr lang="en-US" dirty="0"/>
              <a:t>What do say to employer about 2</a:t>
            </a:r>
            <a:r>
              <a:rPr lang="en-US" baseline="30000" dirty="0"/>
              <a:t>nd</a:t>
            </a:r>
            <a:r>
              <a:rPr lang="en-US" dirty="0"/>
              <a:t> survey</a:t>
            </a:r>
          </a:p>
        </p:txBody>
      </p:sp>
      <p:sp>
        <p:nvSpPr>
          <p:cNvPr id="3" name="Content Placeholder 2">
            <a:extLst>
              <a:ext uri="{FF2B5EF4-FFF2-40B4-BE49-F238E27FC236}">
                <a16:creationId xmlns:a16="http://schemas.microsoft.com/office/drawing/2014/main" id="{F5C59D21-C87E-4AA0-A2EF-5EF26C2E19DB}"/>
              </a:ext>
            </a:extLst>
          </p:cNvPr>
          <p:cNvSpPr>
            <a:spLocks noGrp="1"/>
          </p:cNvSpPr>
          <p:nvPr>
            <p:ph idx="1"/>
          </p:nvPr>
        </p:nvSpPr>
        <p:spPr/>
        <p:txBody>
          <a:bodyPr>
            <a:normAutofit fontScale="92500" lnSpcReduction="20000"/>
          </a:bodyPr>
          <a:lstStyle/>
          <a:p>
            <a:pPr lvl="0"/>
            <a:r>
              <a:rPr lang="en-US" dirty="0"/>
              <a:t>You may recall that I gave you a customer survey when I met with you a few weeks ago.</a:t>
            </a:r>
          </a:p>
          <a:p>
            <a:pPr marL="0" lvl="0" indent="0">
              <a:buNone/>
            </a:pPr>
            <a:endParaRPr lang="en-US" dirty="0"/>
          </a:p>
          <a:p>
            <a:pPr lvl="0"/>
            <a:r>
              <a:rPr lang="en-US" dirty="0"/>
              <a:t>The vendor that is conducting the survey for the Department of Labor informed us that your response has not been received.</a:t>
            </a:r>
          </a:p>
          <a:p>
            <a:pPr marL="0" lvl="0" indent="0">
              <a:buNone/>
            </a:pPr>
            <a:endParaRPr lang="en-US" dirty="0"/>
          </a:p>
          <a:p>
            <a:pPr lvl="0"/>
            <a:r>
              <a:rPr lang="en-US" dirty="0"/>
              <a:t>We will be mailing you another copy of the survey today.</a:t>
            </a:r>
          </a:p>
          <a:p>
            <a:pPr marL="0" lvl="0" indent="0">
              <a:buNone/>
            </a:pPr>
            <a:endParaRPr lang="en-US" dirty="0"/>
          </a:p>
          <a:p>
            <a:pPr lvl="0"/>
            <a:r>
              <a:rPr lang="en-US" dirty="0"/>
              <a:t>I’d appreciate it if you would take a few minutes to complete it.  Your feedback is very important to us. It will help us improve the quality of the service we provide to employers.</a:t>
            </a:r>
          </a:p>
          <a:p>
            <a:pPr marL="0" lvl="0" indent="0">
              <a:buNone/>
            </a:pPr>
            <a:endParaRPr lang="en-US" dirty="0"/>
          </a:p>
          <a:p>
            <a:pPr lvl="0"/>
            <a:r>
              <a:rPr lang="en-US" dirty="0"/>
              <a:t>Thank you for your assistance.</a:t>
            </a:r>
          </a:p>
          <a:p>
            <a:endParaRPr lang="en-US" dirty="0"/>
          </a:p>
        </p:txBody>
      </p:sp>
    </p:spTree>
    <p:extLst>
      <p:ext uri="{BB962C8B-B14F-4D97-AF65-F5344CB8AC3E}">
        <p14:creationId xmlns:p14="http://schemas.microsoft.com/office/powerpoint/2010/main" val="333395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46CCB-E8E9-41FE-92B1-7DDCBDD90C68}"/>
              </a:ext>
            </a:extLst>
          </p:cNvPr>
          <p:cNvSpPr>
            <a:spLocks noGrp="1"/>
          </p:cNvSpPr>
          <p:nvPr>
            <p:ph type="title"/>
          </p:nvPr>
        </p:nvSpPr>
        <p:spPr/>
        <p:txBody>
          <a:bodyPr>
            <a:normAutofit fontScale="90000"/>
          </a:bodyPr>
          <a:lstStyle/>
          <a:p>
            <a:r>
              <a:rPr lang="en-US" dirty="0"/>
              <a:t>Employer Survey Process (continued)</a:t>
            </a:r>
          </a:p>
        </p:txBody>
      </p:sp>
      <p:sp>
        <p:nvSpPr>
          <p:cNvPr id="3" name="Content Placeholder 2">
            <a:extLst>
              <a:ext uri="{FF2B5EF4-FFF2-40B4-BE49-F238E27FC236}">
                <a16:creationId xmlns:a16="http://schemas.microsoft.com/office/drawing/2014/main" id="{F2F4A1F8-7895-4358-9D1E-7A2BC16152F7}"/>
              </a:ext>
            </a:extLst>
          </p:cNvPr>
          <p:cNvSpPr>
            <a:spLocks noGrp="1"/>
          </p:cNvSpPr>
          <p:nvPr>
            <p:ph idx="1"/>
          </p:nvPr>
        </p:nvSpPr>
        <p:spPr/>
        <p:txBody>
          <a:bodyPr/>
          <a:lstStyle/>
          <a:p>
            <a:r>
              <a:rPr lang="en-US" dirty="0"/>
              <a:t>If you have other employer surveys during the Program Year, your Program Officer will call you to discuss how well you or your staff know the employer from your efforts to secure the UE</a:t>
            </a:r>
          </a:p>
          <a:p>
            <a:endParaRPr lang="en-US" dirty="0"/>
          </a:p>
          <a:p>
            <a:r>
              <a:rPr lang="en-US" dirty="0"/>
              <a:t>Your PO or other SSAI staff will call you to advise whether you need to call  Employer about 2</a:t>
            </a:r>
            <a:r>
              <a:rPr lang="en-US" baseline="30000" dirty="0"/>
              <a:t>nd</a:t>
            </a:r>
            <a:r>
              <a:rPr lang="en-US" dirty="0"/>
              <a:t> survey delivery attempt. </a:t>
            </a:r>
          </a:p>
          <a:p>
            <a:pPr marL="0" indent="0">
              <a:buNone/>
            </a:pPr>
            <a:endParaRPr lang="en-US" dirty="0"/>
          </a:p>
          <a:p>
            <a:r>
              <a:rPr lang="en-US" dirty="0"/>
              <a:t>SSAI SCSEP HQ staff monitor the number of UEs and the Employer Survey Report weekly</a:t>
            </a:r>
          </a:p>
          <a:p>
            <a:endParaRPr lang="en-US" dirty="0"/>
          </a:p>
        </p:txBody>
      </p:sp>
    </p:spTree>
    <p:extLst>
      <p:ext uri="{BB962C8B-B14F-4D97-AF65-F5344CB8AC3E}">
        <p14:creationId xmlns:p14="http://schemas.microsoft.com/office/powerpoint/2010/main" val="457996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CBF47-504C-4CC6-8EE5-BFFE31F8047B}"/>
              </a:ext>
            </a:extLst>
          </p:cNvPr>
          <p:cNvSpPr>
            <a:spLocks noGrp="1"/>
          </p:cNvSpPr>
          <p:nvPr>
            <p:ph type="title"/>
          </p:nvPr>
        </p:nvSpPr>
        <p:spPr/>
        <p:txBody>
          <a:bodyPr/>
          <a:lstStyle/>
          <a:p>
            <a:r>
              <a:rPr lang="en-US" dirty="0"/>
              <a:t>Questions?</a:t>
            </a:r>
          </a:p>
        </p:txBody>
      </p:sp>
      <p:pic>
        <p:nvPicPr>
          <p:cNvPr id="5" name="Content Placeholder 4" descr="A picture containing invertebrate, animal&#10;&#10;Description generated with high confidence">
            <a:extLst>
              <a:ext uri="{FF2B5EF4-FFF2-40B4-BE49-F238E27FC236}">
                <a16:creationId xmlns:a16="http://schemas.microsoft.com/office/drawing/2014/main" id="{FB53CF51-8909-4FAF-826B-FA64CA1EDADB}"/>
              </a:ext>
            </a:extLst>
          </p:cNvPr>
          <p:cNvPicPr>
            <a:picLocks noGrp="1" noChangeAspect="1"/>
          </p:cNvPicPr>
          <p:nvPr>
            <p:ph idx="1"/>
          </p:nvPr>
        </p:nvPicPr>
        <p:blipFill>
          <a:blip r:embed="rId2">
            <a:extLst>
              <a:ext uri="{837473B0-CC2E-450A-ABE3-18F120FF3D39}">
                <a1611:picAttrSrcUrl xmlns:a1611="http://schemas.microsoft.com/office/drawing/2016/11/main" r:id="rId3"/>
              </a:ext>
            </a:extLst>
          </a:blip>
          <a:stretch>
            <a:fillRect/>
          </a:stretch>
        </p:blipFill>
        <p:spPr>
          <a:xfrm>
            <a:off x="3567018" y="1600200"/>
            <a:ext cx="2009963" cy="2806281"/>
          </a:xfrm>
        </p:spPr>
      </p:pic>
    </p:spTree>
    <p:extLst>
      <p:ext uri="{BB962C8B-B14F-4D97-AF65-F5344CB8AC3E}">
        <p14:creationId xmlns:p14="http://schemas.microsoft.com/office/powerpoint/2010/main" val="2144012211"/>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C2003B"/>
      </a:accent1>
      <a:accent2>
        <a:srgbClr val="0056D4"/>
      </a:accent2>
      <a:accent3>
        <a:srgbClr val="FFCE00"/>
      </a:accent3>
      <a:accent4>
        <a:srgbClr val="FF4E00"/>
      </a:accent4>
      <a:accent5>
        <a:srgbClr val="00ACC8"/>
      </a:accent5>
      <a:accent6>
        <a:srgbClr val="6E369D"/>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C2003B"/>
        </a:solidFill>
        <a:effectLst/>
      </a:spPr>
      <a:bodyPr rtlCol="0" anchor="ctr"/>
      <a:lstStyle>
        <a:defPPr algn="ctr">
          <a:defRPr>
            <a:solidFill>
              <a:srgbClr val="FF0000"/>
            </a:solidFill>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28018</TotalTime>
  <Words>722</Words>
  <Application>Microsoft Office PowerPoint</Application>
  <PresentationFormat>On-screen Show (4:3)</PresentationFormat>
  <Paragraphs>58</Paragraphs>
  <Slides>9</Slides>
  <Notes>0</Notes>
  <HiddenSlides>1</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Garamond</vt:lpstr>
      <vt:lpstr>Helvetica</vt:lpstr>
      <vt:lpstr>Helvetica Light</vt:lpstr>
      <vt:lpstr>Univers LT Std 65 Bold</vt:lpstr>
      <vt:lpstr>Wingdings</vt:lpstr>
      <vt:lpstr>Office Theme</vt:lpstr>
      <vt:lpstr>PowerPoint Presentation</vt:lpstr>
      <vt:lpstr>PowerPoint Presentation</vt:lpstr>
      <vt:lpstr>PowerPoint Presentation</vt:lpstr>
      <vt:lpstr>When you exit a participant into UE…</vt:lpstr>
      <vt:lpstr>PowerPoint Presentation</vt:lpstr>
      <vt:lpstr>Employer Survey Process</vt:lpstr>
      <vt:lpstr>What do say to employer about 2nd survey</vt:lpstr>
      <vt:lpstr>Employer Survey Process (continued)</vt:lpstr>
      <vt:lpstr>Questions?</vt:lpstr>
    </vt:vector>
  </TitlesOfParts>
  <Company>Wilsoncenter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Kathy Butterfield</dc:creator>
  <cp:lastModifiedBy>Christine Garland</cp:lastModifiedBy>
  <cp:revision>210</cp:revision>
  <dcterms:created xsi:type="dcterms:W3CDTF">2017-11-10T20:54:02Z</dcterms:created>
  <dcterms:modified xsi:type="dcterms:W3CDTF">2019-04-01T14:27:26Z</dcterms:modified>
</cp:coreProperties>
</file>